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"/>
  </p:notesMasterIdLst>
  <p:sldIdLst>
    <p:sldId id="256" r:id="rId2"/>
    <p:sldId id="259" r:id="rId3"/>
    <p:sldId id="270" r:id="rId4"/>
    <p:sldId id="269" r:id="rId5"/>
    <p:sldId id="271" r:id="rId6"/>
    <p:sldId id="272" r:id="rId7"/>
    <p:sldId id="273" r:id="rId8"/>
    <p:sldId id="274" r:id="rId9"/>
    <p:sldId id="268" r:id="rId10"/>
    <p:sldId id="275" r:id="rId11"/>
    <p:sldId id="276" r:id="rId12"/>
    <p:sldId id="258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598" autoAdjust="0"/>
  </p:normalViewPr>
  <p:slideViewPr>
    <p:cSldViewPr snapToGrid="0">
      <p:cViewPr>
        <p:scale>
          <a:sx n="66" d="100"/>
          <a:sy n="66" d="100"/>
        </p:scale>
        <p:origin x="1301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36C68-DDAB-4D09-8E72-8E937BD7768C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8289E-2F4B-4BDB-9E3D-307BE649A8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7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8289E-2F4B-4BDB-9E3D-307BE649A8B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1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2006A-6BE7-43E8-8AD6-C09FC266B36F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84468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D85EE-4AB9-42CD-8126-E74FE77A9ED8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73422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B916C-83BE-4CC1-8A21-D05CD30C43DB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180343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13183-B2A1-4784-80CE-65A33D52CB0B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8019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388E9-D2C3-4436-BFEE-5F0C2E0896FE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4226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5BC7-66CE-44BA-84C4-ADF5D358A8E5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50254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F641-8A7B-48BB-9924-29525D09D843}" type="datetime1">
              <a:rPr lang="ru-RU" smtClean="0"/>
              <a:t>30.05.2024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410581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4CC1A-CDB1-4CBC-83A8-3EB958439194}" type="datetime1">
              <a:rPr lang="ru-RU" smtClean="0"/>
              <a:t>30.05.2024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1694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5C5F1-78C0-4305-B0EC-8CEF047F6C93}" type="datetime1">
              <a:rPr lang="ru-RU" smtClean="0"/>
              <a:t>30.05.2024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14202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70FB-17C0-4434-90C8-A4668EF13565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24619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5D1FD-3FC4-47EA-B2EB-FF46800F6009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202748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9404-ED28-47FE-9DC5-C6BCEA110D1D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0F9EB-2112-4866-8AFC-0758B0B74D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56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6758" y="3002341"/>
            <a:ext cx="3831772" cy="96949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900" dirty="0">
                <a:solidFill>
                  <a:schemeClr val="bg1"/>
                </a:solidFill>
                <a:latin typeface="Elektra Text Pro" panose="02000503030000020004" pitchFamily="50" charset="-52"/>
              </a:rPr>
              <a:t>Ненормальное поведение, видеонаблюдение и обнаружение событий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9501" y="4897743"/>
            <a:ext cx="3846286" cy="52322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Студенты группы 6112,</a:t>
            </a:r>
          </a:p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Фадеев Э.И</a:t>
            </a:r>
            <a:r>
              <a:rPr lang="en-US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.</a:t>
            </a:r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 Щанкин А.С.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99501" y="6093318"/>
            <a:ext cx="3846286" cy="30777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Elektra Text Pro" panose="02000503030000020004" pitchFamily="50" charset="-52"/>
              </a:rPr>
              <a:t>Самара 16.05.2024</a:t>
            </a:r>
          </a:p>
        </p:txBody>
      </p:sp>
    </p:spTree>
    <p:extLst>
      <p:ext uri="{BB962C8B-B14F-4D97-AF65-F5344CB8AC3E}">
        <p14:creationId xmlns:p14="http://schemas.microsoft.com/office/powerpoint/2010/main" val="348247358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Эксперименты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10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D12F53-8198-1C99-A7A9-C651536CB2C3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C9D89-DF81-ABC7-8337-6C674717C2FA}"/>
              </a:ext>
            </a:extLst>
          </p:cNvPr>
          <p:cNvSpPr txBox="1"/>
          <p:nvPr/>
        </p:nvSpPr>
        <p:spPr>
          <a:xfrm>
            <a:off x="596164" y="1504784"/>
            <a:ext cx="871474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обнаружения аномальных событий отображаются в виде AUC на уровне фреймов в наборе данных UMN и сравнение с современными контролируемыми методами.</a:t>
            </a:r>
            <a:endParaRPr lang="ru-RU" sz="1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6ED7D-1960-FB8D-65A7-AEAE1A54474F}"/>
              </a:ext>
            </a:extLst>
          </p:cNvPr>
          <p:cNvSpPr txBox="1"/>
          <p:nvPr/>
        </p:nvSpPr>
        <p:spPr>
          <a:xfrm>
            <a:off x="538579" y="1103367"/>
            <a:ext cx="47887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по набору данных UMN</a:t>
            </a:r>
            <a:endParaRPr lang="ru-RU" sz="1900" dirty="0"/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A47FD3D8-D369-C0D4-20E1-D5BAD4F6C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966915"/>
              </p:ext>
            </p:extLst>
          </p:nvPr>
        </p:nvGraphicFramePr>
        <p:xfrm>
          <a:off x="626165" y="2752895"/>
          <a:ext cx="11111948" cy="3452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2660">
                  <a:extLst>
                    <a:ext uri="{9D8B030D-6E8A-4147-A177-3AD203B41FA5}">
                      <a16:colId xmlns:a16="http://schemas.microsoft.com/office/drawing/2014/main" val="3742251783"/>
                    </a:ext>
                  </a:extLst>
                </a:gridCol>
                <a:gridCol w="1974425">
                  <a:extLst>
                    <a:ext uri="{9D8B030D-6E8A-4147-A177-3AD203B41FA5}">
                      <a16:colId xmlns:a16="http://schemas.microsoft.com/office/drawing/2014/main" val="2981470576"/>
                    </a:ext>
                  </a:extLst>
                </a:gridCol>
                <a:gridCol w="1936211">
                  <a:extLst>
                    <a:ext uri="{9D8B030D-6E8A-4147-A177-3AD203B41FA5}">
                      <a16:colId xmlns:a16="http://schemas.microsoft.com/office/drawing/2014/main" val="50045938"/>
                    </a:ext>
                  </a:extLst>
                </a:gridCol>
                <a:gridCol w="1887964">
                  <a:extLst>
                    <a:ext uri="{9D8B030D-6E8A-4147-A177-3AD203B41FA5}">
                      <a16:colId xmlns:a16="http://schemas.microsoft.com/office/drawing/2014/main" val="1629409772"/>
                    </a:ext>
                  </a:extLst>
                </a:gridCol>
                <a:gridCol w="1850688">
                  <a:extLst>
                    <a:ext uri="{9D8B030D-6E8A-4147-A177-3AD203B41FA5}">
                      <a16:colId xmlns:a16="http://schemas.microsoft.com/office/drawing/2014/main" val="2925662549"/>
                    </a:ext>
                  </a:extLst>
                </a:gridCol>
              </a:tblGrid>
              <a:tr h="395565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  <a:endParaRPr lang="ru-RU" sz="16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 sz="1600" dirty="0"/>
                        <a:t>Frame AUC</a:t>
                      </a:r>
                      <a:endParaRPr lang="ru-RU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18843"/>
                  </a:ext>
                </a:extLst>
              </a:tr>
              <a:tr h="395565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Scene 1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Scene </a:t>
                      </a:r>
                      <a:r>
                        <a:rPr lang="ru-RU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Scene </a:t>
                      </a:r>
                      <a:r>
                        <a:rPr lang="ru-RU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All scenes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637945"/>
                  </a:ext>
                </a:extLst>
              </a:tr>
              <a:tr h="395565">
                <a:tc>
                  <a:txBody>
                    <a:bodyPr/>
                    <a:lstStyle/>
                    <a:p>
                      <a:r>
                        <a:rPr lang="en-US" sz="1600" dirty="0"/>
                        <a:t>Mehran et al.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96.0%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566044"/>
                  </a:ext>
                </a:extLst>
              </a:tr>
              <a:tr h="395565">
                <a:tc>
                  <a:txBody>
                    <a:bodyPr/>
                    <a:lstStyle/>
                    <a:p>
                      <a:r>
                        <a:rPr lang="en-US" sz="1600" dirty="0"/>
                        <a:t>Cong et al.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198587"/>
                  </a:ext>
                </a:extLst>
              </a:tr>
              <a:tr h="395565">
                <a:tc>
                  <a:txBody>
                    <a:bodyPr/>
                    <a:lstStyle/>
                    <a:p>
                      <a:r>
                        <a:rPr lang="en-US" sz="1600" dirty="0" err="1"/>
                        <a:t>Saligrama</a:t>
                      </a:r>
                      <a:r>
                        <a:rPr lang="en-US" sz="1600" dirty="0"/>
                        <a:t> and Chen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663229"/>
                  </a:ext>
                </a:extLst>
              </a:tr>
              <a:tr h="395565">
                <a:tc>
                  <a:txBody>
                    <a:bodyPr/>
                    <a:lstStyle/>
                    <a:p>
                      <a:r>
                        <a:rPr lang="en-US" sz="1600" dirty="0"/>
                        <a:t>Zhang et al.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43269"/>
                  </a:ext>
                </a:extLst>
              </a:tr>
              <a:tr h="395565">
                <a:tc>
                  <a:txBody>
                    <a:bodyPr/>
                    <a:lstStyle/>
                    <a:p>
                      <a:r>
                        <a:rPr lang="en-US" sz="1600" dirty="0"/>
                        <a:t>Sun et al.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99.7%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442311"/>
                  </a:ext>
                </a:extLst>
              </a:tr>
              <a:tr h="683249">
                <a:tc>
                  <a:txBody>
                    <a:bodyPr/>
                    <a:lstStyle/>
                    <a:p>
                      <a:r>
                        <a:rPr lang="en-US" sz="1600" dirty="0"/>
                        <a:t>VGG-f conv5 + one-class SVM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93.6%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97.1%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607585"/>
                  </a:ext>
                </a:extLst>
              </a:tr>
            </a:tbl>
          </a:graphicData>
        </a:graphic>
      </p:graphicFrame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57BF005A-51DC-0750-98F2-28B7EA2A8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3049" y="6403495"/>
            <a:ext cx="5901458" cy="274320"/>
          </a:xfrm>
        </p:spPr>
        <p:txBody>
          <a:bodyPr/>
          <a:lstStyle/>
          <a:p>
            <a:r>
              <a:rPr lang="ru-RU" sz="1800" dirty="0">
                <a:solidFill>
                  <a:schemeClr val="accent1"/>
                </a:solidFill>
              </a:rPr>
              <a:t>Фадеев Э.И.| Щанкин А.С. | САМАРСКИЙ УН-Т</a:t>
            </a:r>
          </a:p>
        </p:txBody>
      </p:sp>
    </p:spTree>
    <p:extLst>
      <p:ext uri="{BB962C8B-B14F-4D97-AF65-F5344CB8AC3E}">
        <p14:creationId xmlns:p14="http://schemas.microsoft.com/office/powerpoint/2010/main" val="392786404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Эксперименты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11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D12F53-8198-1C99-A7A9-C651536CB2C3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77C0D5-D1F6-A7DF-D246-88EB4E2A8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9" y="4475211"/>
            <a:ext cx="5976303" cy="17298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52A0B25-F965-DFC6-C4FD-F124A8A21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28" y="1103367"/>
            <a:ext cx="4550078" cy="3181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834C11-EE49-3216-9B01-D8240E7EE677}"/>
              </a:ext>
            </a:extLst>
          </p:cNvPr>
          <p:cNvSpPr txBox="1"/>
          <p:nvPr/>
        </p:nvSpPr>
        <p:spPr>
          <a:xfrm>
            <a:off x="538579" y="2156303"/>
            <a:ext cx="597630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/>
              <a:t>Показатели обнаружения аномалий на уровне кадра (от 0 до 1), полученные системой </a:t>
            </a:r>
            <a:r>
              <a:rPr lang="en-US" sz="1900" dirty="0"/>
              <a:t>VGG-f conv5 + one-class SVM</a:t>
            </a:r>
            <a:r>
              <a:rPr lang="ru-RU" sz="1900" dirty="0"/>
              <a:t> для второй сцены в наборе данных UMN. Тестовая последовательность содержит 3854 кадра. Основные аномальные события представлены голубым цветом, а наши оценки показаны красным.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DEFE2-4707-4D75-5296-4DC10C5470C6}"/>
              </a:ext>
            </a:extLst>
          </p:cNvPr>
          <p:cNvSpPr txBox="1"/>
          <p:nvPr/>
        </p:nvSpPr>
        <p:spPr>
          <a:xfrm>
            <a:off x="538579" y="1103367"/>
            <a:ext cx="47887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по набору данных UMN</a:t>
            </a:r>
            <a:endParaRPr lang="ru-RU" sz="1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D3F54-1144-FE5D-00FD-E015449C7401}"/>
              </a:ext>
            </a:extLst>
          </p:cNvPr>
          <p:cNvSpPr txBox="1"/>
          <p:nvPr/>
        </p:nvSpPr>
        <p:spPr>
          <a:xfrm>
            <a:off x="6689035" y="4537198"/>
            <a:ext cx="51385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/>
              <a:t>Истинно положительные (верхний ряд) и ложноположительные (нижний ряд) результаты обнаружения фреймворка на основе функций VGG-f и SVM одного класса. Примеры выбраны из второй сцены набора данных UMN. </a:t>
            </a:r>
          </a:p>
        </p:txBody>
      </p:sp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6C366138-B0D0-5E69-824B-82BC4F3E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3049" y="6403495"/>
            <a:ext cx="5901458" cy="274320"/>
          </a:xfrm>
        </p:spPr>
        <p:txBody>
          <a:bodyPr/>
          <a:lstStyle/>
          <a:p>
            <a:r>
              <a:rPr lang="ru-RU" sz="1800" dirty="0">
                <a:solidFill>
                  <a:schemeClr val="accent1"/>
                </a:solidFill>
              </a:rPr>
              <a:t>Фадеев Э.И.| Щанкин А.С. | САМАРСКИЙ УН-Т</a:t>
            </a:r>
          </a:p>
        </p:txBody>
      </p:sp>
    </p:spTree>
    <p:extLst>
      <p:ext uri="{BB962C8B-B14F-4D97-AF65-F5344CB8AC3E}">
        <p14:creationId xmlns:p14="http://schemas.microsoft.com/office/powerpoint/2010/main" val="178119258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7179" y="1514908"/>
            <a:ext cx="84113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/>
              <a:t>Результаты нашей работы: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Предложен новый фреймворк для обнаружения аномальных событий в видео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Проведены эксперименты по обнаружению аномальных событий на двух наборах данных, чтобы сравнить наш подход с несколькими современными подходами. 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Экспериментальным путем выяснено, что наш подход обеспечивает лучшую производительность, чем некоторые из этих подходов, при обработке видео в режиме онлайн со скоростью 20 кадров в секунду. 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В будущей работе мы планируем улучшить нашу производительность, включив в нашу структуру функции движения. 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Дальнейшая оценка структуры планируется на других наборах данных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51321" y="286150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Заключение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05759" y="6341149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E79BFED-6ECD-4563-B483-CEA192FFFCCF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12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CB0D62-C706-41A9-C6B4-6F7D0AB1648A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ижний колонтитул 5">
            <a:extLst>
              <a:ext uri="{FF2B5EF4-FFF2-40B4-BE49-F238E27FC236}">
                <a16:creationId xmlns:a16="http://schemas.microsoft.com/office/drawing/2014/main" id="{0E399C8E-32FC-AAF1-4D03-96D0AF58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3049" y="6403495"/>
            <a:ext cx="5901458" cy="274320"/>
          </a:xfrm>
        </p:spPr>
        <p:txBody>
          <a:bodyPr/>
          <a:lstStyle/>
          <a:p>
            <a:r>
              <a:rPr lang="ru-RU" sz="1800" dirty="0">
                <a:solidFill>
                  <a:schemeClr val="accent1"/>
                </a:solidFill>
              </a:rPr>
              <a:t>Фадеев Э.И.| Щанкин А.С. | САМАРСКИЙ УН-Т</a:t>
            </a:r>
          </a:p>
        </p:txBody>
      </p:sp>
    </p:spTree>
    <p:extLst>
      <p:ext uri="{BB962C8B-B14F-4D97-AF65-F5344CB8AC3E}">
        <p14:creationId xmlns:p14="http://schemas.microsoft.com/office/powerpoint/2010/main" val="180602252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734" y="3428999"/>
            <a:ext cx="3831772" cy="83099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БЛАГОДАРИМ </a:t>
            </a:r>
          </a:p>
          <a:p>
            <a:pPr algn="ctr"/>
            <a:r>
              <a:rPr lang="ru-RU" sz="2400" b="1" dirty="0">
                <a:solidFill>
                  <a:schemeClr val="bg1"/>
                </a:solidFill>
                <a:latin typeface="Elektra Text Pro" panose="02000503030000020004" pitchFamily="50" charset="-52"/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5124638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Содержание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2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179" y="1514908"/>
            <a:ext cx="84113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Введение</a:t>
            </a:r>
          </a:p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Поставленные задачи</a:t>
            </a:r>
          </a:p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Метод обучения ИИ</a:t>
            </a:r>
          </a:p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Эксперименты</a:t>
            </a:r>
          </a:p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Заключение</a:t>
            </a:r>
          </a:p>
          <a:p>
            <a:pPr marL="457200" indent="-4572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3200" dirty="0"/>
              <a:t>Благодарность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C0AAFC2-E4C1-9E65-1930-86A27160CD8B}"/>
              </a:ext>
            </a:extLst>
          </p:cNvPr>
          <p:cNvSpPr/>
          <p:nvPr/>
        </p:nvSpPr>
        <p:spPr>
          <a:xfrm>
            <a:off x="149087" y="6259983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ABB3A7BF-19F3-3148-DE34-6343BD45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3049" y="6403495"/>
            <a:ext cx="5901458" cy="274320"/>
          </a:xfrm>
        </p:spPr>
        <p:txBody>
          <a:bodyPr/>
          <a:lstStyle/>
          <a:p>
            <a:r>
              <a:rPr lang="ru-RU" sz="1800" dirty="0">
                <a:solidFill>
                  <a:schemeClr val="accent1"/>
                </a:solidFill>
              </a:rPr>
              <a:t>Фадеев Э.И.| Щанкин А.С. | САМАРСКИЙ УН-Т</a:t>
            </a:r>
          </a:p>
        </p:txBody>
      </p:sp>
    </p:spTree>
    <p:extLst>
      <p:ext uri="{BB962C8B-B14F-4D97-AF65-F5344CB8AC3E}">
        <p14:creationId xmlns:p14="http://schemas.microsoft.com/office/powerpoint/2010/main" val="187865454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Введение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3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178" y="1204252"/>
            <a:ext cx="841139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В наше время растёт спрос на умные системы видеонаблюдения, которые смогли бы правильно выявлять аномальные события. 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Рост связан с объёмом поступаемой информации и потребностью в её эффективной обработке. </a:t>
            </a:r>
            <a:endParaRPr lang="en-US" sz="1900" dirty="0"/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Достигается это путём изучения и проектирования компьютерного зрения, внедряемого в системы видеонаблюдения для последующего выявления аномалий.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0D9F2B-8D73-3185-AB2A-67E5A6079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78" y="3789575"/>
            <a:ext cx="8342817" cy="2242257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EDB72CD-029F-FB5F-684D-B31EB0E71229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6B7817-1296-7813-83FF-76C91185A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3049" y="6403495"/>
            <a:ext cx="5901458" cy="274320"/>
          </a:xfrm>
        </p:spPr>
        <p:txBody>
          <a:bodyPr/>
          <a:lstStyle/>
          <a:p>
            <a:r>
              <a:rPr lang="ru-RU" sz="1800" dirty="0">
                <a:solidFill>
                  <a:schemeClr val="accent1"/>
                </a:solidFill>
              </a:rPr>
              <a:t>Фадеев Э.И.| Щанкин А.С. | САМАРСКИЙ УН-Т</a:t>
            </a:r>
          </a:p>
        </p:txBody>
      </p:sp>
    </p:spTree>
    <p:extLst>
      <p:ext uri="{BB962C8B-B14F-4D97-AF65-F5344CB8AC3E}">
        <p14:creationId xmlns:p14="http://schemas.microsoft.com/office/powerpoint/2010/main" val="42408769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Поставленные</a:t>
            </a:r>
            <a:r>
              <a:rPr lang="ru-RU" dirty="0">
                <a:solidFill>
                  <a:schemeClr val="bg1"/>
                </a:solidFill>
                <a:latin typeface="Elektra Text Pro" panose="02000503030000020004" pitchFamily="50" charset="-52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задачи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4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4589" y="1599017"/>
            <a:ext cx="952282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Создать новый фреймворк для обнаружения аномальных событий в видео, основанный на глубоких характеристиках, извлеченных с помощью предварительно обученных свёрточных нейронных сетей (CNN). </a:t>
            </a:r>
            <a:endParaRPr lang="en-US" sz="1900" dirty="0"/>
          </a:p>
          <a:p>
            <a:pPr>
              <a:buClr>
                <a:schemeClr val="accent5"/>
              </a:buClr>
            </a:pPr>
            <a:endParaRPr lang="ru-RU" sz="19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Сравнить данный подход с несколькими современными методами на основе двух эталонных наборов данных, а именно набора данных Avenue и набора данных UMN.</a:t>
            </a:r>
            <a:endParaRPr lang="en-US" sz="19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19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/>
              <a:t>Провести эксперименты, которые помогут выявить недостатки и достоинства метода по сравнение с существующими.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D12F53-8198-1C99-A7A9-C651536CB2C3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1760FD-EB07-89E3-AE56-DDAF0E34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3049" y="6403495"/>
            <a:ext cx="5901458" cy="274320"/>
          </a:xfrm>
        </p:spPr>
        <p:txBody>
          <a:bodyPr/>
          <a:lstStyle/>
          <a:p>
            <a:r>
              <a:rPr lang="ru-RU" sz="1800" dirty="0">
                <a:solidFill>
                  <a:schemeClr val="accent1"/>
                </a:solidFill>
              </a:rPr>
              <a:t>Фадеев Э.И.| Щанкин А.С. | САМАРСКИЙ УН-Т</a:t>
            </a:r>
          </a:p>
        </p:txBody>
      </p:sp>
    </p:spTree>
    <p:extLst>
      <p:ext uri="{BB962C8B-B14F-4D97-AF65-F5344CB8AC3E}">
        <p14:creationId xmlns:p14="http://schemas.microsoft.com/office/powerpoint/2010/main" val="25787983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9869A3C-7B89-D467-5777-570070A4F9D6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351321" y="287506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Метод обучения ИИ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5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6297" y="954475"/>
            <a:ext cx="67805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ru-RU" sz="1900" b="1" dirty="0"/>
              <a:t>Извлечение признаков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задачах компьютерного зрения наиболее эффективными являются функции более высокого уровня, такие как те, которые изучаются с помощью сверточных нейронных сетей (CNN)</a:t>
            </a:r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ru-RU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CNN извлекает характеристики, вычитает ср. значение imagine из каждого кадра и вводит его в модель VGG-f. </a:t>
            </a:r>
            <a:endParaRPr lang="ru-RU" sz="19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77A17C-A4D5-4578-3358-67E0C69128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27" y="1039086"/>
            <a:ext cx="3773633" cy="2256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Стрелка: изогнутая вправо 38">
            <a:extLst>
              <a:ext uri="{FF2B5EF4-FFF2-40B4-BE49-F238E27FC236}">
                <a16:creationId xmlns:a16="http://schemas.microsoft.com/office/drawing/2014/main" id="{154109A5-3B72-366C-3DB1-5B1C0795FA71}"/>
              </a:ext>
            </a:extLst>
          </p:cNvPr>
          <p:cNvSpPr/>
          <p:nvPr/>
        </p:nvSpPr>
        <p:spPr>
          <a:xfrm>
            <a:off x="6520069" y="2477918"/>
            <a:ext cx="1285357" cy="26425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561D6-FEDF-803B-2247-A0469912E5C5}"/>
              </a:ext>
            </a:extLst>
          </p:cNvPr>
          <p:cNvSpPr txBox="1"/>
          <p:nvPr/>
        </p:nvSpPr>
        <p:spPr>
          <a:xfrm>
            <a:off x="8499148" y="3420069"/>
            <a:ext cx="238618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5"/>
              </a:buClr>
            </a:pPr>
            <a:r>
              <a:rPr lang="ru-RU" sz="1900" dirty="0"/>
              <a:t>Сжатие изображения</a:t>
            </a: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0F0BC67-5696-B52C-A48E-AC63EF7B8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26" y="3929591"/>
            <a:ext cx="3773632" cy="2256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606187F-3D18-3251-0C11-876008A99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94" y="3295268"/>
            <a:ext cx="5412268" cy="3021823"/>
          </a:xfrm>
          <a:prstGeom prst="rect">
            <a:avLst/>
          </a:prstGeom>
        </p:spPr>
      </p:pic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A1DB1558-9333-3767-3727-72DCBC20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3049" y="6403495"/>
            <a:ext cx="5901458" cy="274320"/>
          </a:xfrm>
        </p:spPr>
        <p:txBody>
          <a:bodyPr/>
          <a:lstStyle/>
          <a:p>
            <a:r>
              <a:rPr lang="ru-RU" sz="1800" dirty="0">
                <a:solidFill>
                  <a:schemeClr val="accent1"/>
                </a:solidFill>
              </a:rPr>
              <a:t>Фадеев Э.И.| Щанкин А.С. | САМАРСКИЙ УН-Т</a:t>
            </a:r>
          </a:p>
        </p:txBody>
      </p:sp>
    </p:spTree>
    <p:extLst>
      <p:ext uri="{BB962C8B-B14F-4D97-AF65-F5344CB8AC3E}">
        <p14:creationId xmlns:p14="http://schemas.microsoft.com/office/powerpoint/2010/main" val="2364138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6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9069" y="886497"/>
                <a:ext cx="7548888" cy="4918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5"/>
                  </a:buClr>
                </a:pPr>
                <a:r>
                  <a:rPr lang="ru-RU" sz="19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Модель обучения</a:t>
                </a:r>
              </a:p>
              <a:p>
                <a:pPr>
                  <a:buClr>
                    <a:schemeClr val="accent5"/>
                  </a:buClr>
                </a:pPr>
                <a:r>
                  <a:rPr lang="ru-RU" sz="1900" dirty="0"/>
                  <a:t>Формула бинарной классификационной функции </a:t>
                </a:r>
                <a14:m>
                  <m:oMath xmlns:m="http://schemas.openxmlformats.org/officeDocument/2006/math">
                    <m:r>
                      <a:rPr lang="ru-RU" sz="190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ru-RU" sz="1900" dirty="0"/>
                  <a:t>, которая фиксирует области во входном пространстве, где существует плотность вероятности обычных событий: </a:t>
                </a:r>
                <a:endParaRPr lang="en-US" sz="1900" dirty="0"/>
              </a:p>
              <a:p>
                <a:pPr marL="285750" indent="-285750">
                  <a:buClr>
                    <a:schemeClr val="accent5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ru-RU" sz="19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u-RU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19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1900" i="1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u-RU" sz="19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ru-RU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sz="19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9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u-RU" sz="19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9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1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ru-RU" sz="19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ru-RU" sz="19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9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ru-RU" sz="19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9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9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19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ru-RU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e>
                        </m:nary>
                        <m:r>
                          <a:rPr lang="ru-RU" sz="19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ru-RU" sz="19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1900" dirty="0"/>
                  <a:t> где</a:t>
                </a:r>
                <a:r>
                  <a:rPr lang="en-US" sz="1900" dirty="0"/>
                  <a:t> </a:t>
                </a:r>
                <a:endParaRPr lang="en-US" sz="190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accent5"/>
                  </a:buClr>
                </a:pPr>
                <a:r>
                  <a:rPr lang="en-US" sz="19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900" dirty="0"/>
                  <a:t> </a:t>
                </a:r>
                <a:r>
                  <a:rPr lang="ru-RU" sz="1900" dirty="0"/>
                  <a:t>– тестовый кадр, </a:t>
                </a:r>
                <a:endParaRPr lang="ru-RU" sz="1900" b="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accent5"/>
                  </a:buClr>
                </a:pPr>
                <a:r>
                  <a:rPr lang="ru-RU" sz="1900" b="0" dirty="0"/>
                  <a:t>     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900" dirty="0"/>
                  <a:t> </a:t>
                </a:r>
                <a:r>
                  <a:rPr lang="ru-RU" sz="1900" dirty="0"/>
                  <a:t>– функция ядра, </a:t>
                </a:r>
                <a:endParaRPr lang="ru-RU" sz="1900" b="0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accent5"/>
                  </a:buClr>
                </a:pPr>
                <a:r>
                  <a:rPr lang="ru-RU" sz="1900" b="0" dirty="0"/>
                  <a:t>     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sz="1900" dirty="0"/>
                  <a:t> – веса, присвоенные опорным векторам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900" dirty="0"/>
                  <a:t>, </a:t>
                </a:r>
              </a:p>
              <a:p>
                <a:pPr>
                  <a:buClr>
                    <a:schemeClr val="accent5"/>
                  </a:buClr>
                </a:pPr>
                <a:r>
                  <a:rPr lang="ru-RU" sz="1900" dirty="0"/>
                  <a:t>      </a:t>
                </a:r>
                <a14:m>
                  <m:oMath xmlns:m="http://schemas.openxmlformats.org/officeDocument/2006/math">
                    <m:r>
                      <a:rPr lang="ru-RU" sz="1900" i="1" dirty="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sz="1900" dirty="0"/>
                  <a:t> – расстояние от гиперплоскости до начала координат.</a:t>
                </a:r>
              </a:p>
              <a:p>
                <a:pPr>
                  <a:buClr>
                    <a:schemeClr val="accent5"/>
                  </a:buClr>
                </a:pPr>
                <a:r>
                  <a:rPr lang="ru-RU" sz="19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Н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ахождение </a:t>
                </a:r>
                <a:r>
                  <a:rPr lang="ru-RU" sz="19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к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оэффициентов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9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9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9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как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решение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двойной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задачи</a:t>
                </a:r>
                <a:r>
                  <a:rPr lang="ru-RU" sz="19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US" sz="1900" dirty="0"/>
              </a:p>
              <a:p>
                <a:pPr marL="342900" indent="-342900">
                  <a:buClr>
                    <a:schemeClr val="accent5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ru-RU" sz="19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9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ru-RU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9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nary>
                      <m:naryPr>
                        <m:chr m:val="∑"/>
                        <m:limLoc m:val="undOvr"/>
                        <m:ctrlPr>
                          <a:rPr lang="ru-RU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9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ru-RU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ru-RU" sz="19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ru-RU" sz="19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ru-RU" sz="19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9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  <m:r>
                      <a:rPr lang="ru-RU" sz="19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𝑠𝑢𝑏𝑗𝑒𝑐𝑡</m:t>
                    </m:r>
                    <m:r>
                      <a:rPr lang="ru-RU" sz="19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9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ru-RU" sz="19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0 ≤</m:t>
                    </m:r>
                    <m:sSub>
                      <m:sSubPr>
                        <m:ctrlPr>
                          <a:rPr lang="ru-RU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ru-RU" sz="19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 </m:t>
                    </m:r>
                    <m:f>
                      <m:fPr>
                        <m:ctrlPr>
                          <a:rPr lang="ru-RU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9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𝜈</m:t>
                        </m:r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ru-RU" sz="19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nary>
                      <m:naryPr>
                        <m:chr m:val="∑"/>
                        <m:limLoc m:val="undOvr"/>
                        <m:ctrlPr>
                          <a:rPr lang="ru-RU" sz="1900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ru-RU" sz="19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9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19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ru-RU" sz="19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9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ru-RU" sz="1900" dirty="0"/>
                  <a:t>, где</a:t>
                </a:r>
                <a:endParaRPr lang="en-US" sz="1900" dirty="0"/>
              </a:p>
              <a:p>
                <a:pPr lvl="1">
                  <a:buClr>
                    <a:schemeClr val="accent5"/>
                  </a:buClr>
                </a:pPr>
                <a:r>
                  <a:rPr lang="ru-RU" sz="1900" dirty="0"/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ru-RU" sz="1900" dirty="0"/>
                  <a:t> – это параметр регуляризации, который управляет процентом </a:t>
                </a:r>
                <a:br>
                  <a:rPr lang="en-US" sz="1900" dirty="0"/>
                </a:br>
                <a:r>
                  <a:rPr lang="ru-RU" sz="1900" dirty="0"/>
                  <a:t>выбросов, которые должны быть исключены с помощью </a:t>
                </a:r>
                <a:br>
                  <a:rPr lang="en-US" sz="1900" dirty="0"/>
                </a:br>
                <a:r>
                  <a:rPr lang="ru-RU" sz="1900" dirty="0"/>
                  <a:t>изученной модели.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69" y="886497"/>
                <a:ext cx="7548888" cy="4918654"/>
              </a:xfrm>
              <a:prstGeom prst="rect">
                <a:avLst/>
              </a:prstGeom>
              <a:blipFill>
                <a:blip r:embed="rId3"/>
                <a:stretch>
                  <a:fillRect l="-808" t="-620" r="-1131" b="-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DD034FB-FD75-3555-9137-C79B2F3B3EDF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E47F3B-CC47-6EC6-9BA3-82F6B0796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515" y="2073006"/>
            <a:ext cx="3438901" cy="27453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BBF2A-E284-7996-6FCE-6055F0763C39}"/>
              </a:ext>
            </a:extLst>
          </p:cNvPr>
          <p:cNvSpPr txBox="1"/>
          <p:nvPr/>
        </p:nvSpPr>
        <p:spPr>
          <a:xfrm>
            <a:off x="8497957" y="1788218"/>
            <a:ext cx="30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Данные с двоичным ответом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F78C7-8E30-5AE4-540F-F5DDAA0686F5}"/>
              </a:ext>
            </a:extLst>
          </p:cNvPr>
          <p:cNvSpPr txBox="1"/>
          <p:nvPr/>
        </p:nvSpPr>
        <p:spPr>
          <a:xfrm>
            <a:off x="2351321" y="287506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Метод обучения ИИ</a:t>
            </a:r>
          </a:p>
        </p:txBody>
      </p:sp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08F77E53-55AA-81E6-76B0-FDF4ED1F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3049" y="6403495"/>
            <a:ext cx="5901458" cy="274320"/>
          </a:xfrm>
        </p:spPr>
        <p:txBody>
          <a:bodyPr/>
          <a:lstStyle/>
          <a:p>
            <a:r>
              <a:rPr lang="ru-RU" sz="1800" dirty="0">
                <a:solidFill>
                  <a:schemeClr val="accent1"/>
                </a:solidFill>
              </a:rPr>
              <a:t>Фадеев Э.И.| Щанкин А.С. | САМАРСКИЙ УН-Т</a:t>
            </a:r>
          </a:p>
        </p:txBody>
      </p:sp>
    </p:spTree>
    <p:extLst>
      <p:ext uri="{BB962C8B-B14F-4D97-AF65-F5344CB8AC3E}">
        <p14:creationId xmlns:p14="http://schemas.microsoft.com/office/powerpoint/2010/main" val="226800119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Эксперименты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7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D12F53-8198-1C99-A7A9-C651536CB2C3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C9D89-DF81-ABC7-8337-6C674717C2FA}"/>
              </a:ext>
            </a:extLst>
          </p:cNvPr>
          <p:cNvSpPr txBox="1"/>
          <p:nvPr/>
        </p:nvSpPr>
        <p:spPr>
          <a:xfrm>
            <a:off x="878486" y="848772"/>
            <a:ext cx="841139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Детали реализации</a:t>
            </a:r>
          </a:p>
          <a:p>
            <a:r>
              <a:rPr lang="ru-RU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обнаружения аномальных событий на уровне кадров и пикселей в наборе данных Avenue. Они показывают результаты с различными архитектурами CNN и функциями из разных слоев.</a:t>
            </a:r>
            <a:endParaRPr lang="ru-RU" sz="1900" dirty="0"/>
          </a:p>
        </p:txBody>
      </p:sp>
      <p:graphicFrame>
        <p:nvGraphicFramePr>
          <p:cNvPr id="8" name="Таблица 8">
            <a:extLst>
              <a:ext uri="{FF2B5EF4-FFF2-40B4-BE49-F238E27FC236}">
                <a16:creationId xmlns:a16="http://schemas.microsoft.com/office/drawing/2014/main" id="{866C22D0-11DC-DA8E-B733-823F51996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230686"/>
              </p:ext>
            </p:extLst>
          </p:nvPr>
        </p:nvGraphicFramePr>
        <p:xfrm>
          <a:off x="729400" y="2436012"/>
          <a:ext cx="11142516" cy="360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451">
                  <a:extLst>
                    <a:ext uri="{9D8B030D-6E8A-4147-A177-3AD203B41FA5}">
                      <a16:colId xmlns:a16="http://schemas.microsoft.com/office/drawing/2014/main" val="1601264680"/>
                    </a:ext>
                  </a:extLst>
                </a:gridCol>
                <a:gridCol w="3742683">
                  <a:extLst>
                    <a:ext uri="{9D8B030D-6E8A-4147-A177-3AD203B41FA5}">
                      <a16:colId xmlns:a16="http://schemas.microsoft.com/office/drawing/2014/main" val="3321503148"/>
                    </a:ext>
                  </a:extLst>
                </a:gridCol>
                <a:gridCol w="2084681">
                  <a:extLst>
                    <a:ext uri="{9D8B030D-6E8A-4147-A177-3AD203B41FA5}">
                      <a16:colId xmlns:a16="http://schemas.microsoft.com/office/drawing/2014/main" val="3531196317"/>
                    </a:ext>
                  </a:extLst>
                </a:gridCol>
                <a:gridCol w="1760701">
                  <a:extLst>
                    <a:ext uri="{9D8B030D-6E8A-4147-A177-3AD203B41FA5}">
                      <a16:colId xmlns:a16="http://schemas.microsoft.com/office/drawing/2014/main" val="3589996676"/>
                    </a:ext>
                  </a:extLst>
                </a:gridCol>
              </a:tblGrid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Method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Frame AUC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Pixel AUC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(FPS)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52697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</a:t>
                      </a:r>
                      <a:r>
                        <a:rPr lang="en-US" dirty="0" err="1"/>
                        <a:t>verydeep</a:t>
                      </a:r>
                      <a:r>
                        <a:rPr lang="en-US" dirty="0"/>
                        <a:t> fc7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84.3%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032419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</a:t>
                      </a:r>
                      <a:r>
                        <a:rPr lang="en-US" dirty="0" err="1"/>
                        <a:t>verydeep</a:t>
                      </a:r>
                      <a:r>
                        <a:rPr lang="en-US" dirty="0"/>
                        <a:t> fc6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84.5%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93.4%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696922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</a:t>
                      </a:r>
                      <a:r>
                        <a:rPr lang="en-US" dirty="0" err="1"/>
                        <a:t>verydeep</a:t>
                      </a:r>
                      <a:r>
                        <a:rPr lang="en-US" dirty="0"/>
                        <a:t> conv5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93.9%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45643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VGG-f fc7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616512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VGG-f fc6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330818"/>
                  </a:ext>
                </a:extLst>
              </a:tr>
              <a:tr h="494415">
                <a:tc>
                  <a:txBody>
                    <a:bodyPr/>
                    <a:lstStyle/>
                    <a:p>
                      <a:r>
                        <a:rPr lang="en-US" dirty="0"/>
                        <a:t>VGG-f conv5 + one-class SVM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46383"/>
                  </a:ext>
                </a:extLst>
              </a:tr>
            </a:tbl>
          </a:graphicData>
        </a:graphic>
      </p:graphicFrame>
      <p:sp>
        <p:nvSpPr>
          <p:cNvPr id="5" name="Нижний колонтитул 5">
            <a:extLst>
              <a:ext uri="{FF2B5EF4-FFF2-40B4-BE49-F238E27FC236}">
                <a16:creationId xmlns:a16="http://schemas.microsoft.com/office/drawing/2014/main" id="{1BEDFB35-8248-E0A7-DAFE-02F62B44F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3049" y="6403495"/>
            <a:ext cx="5901458" cy="274320"/>
          </a:xfrm>
        </p:spPr>
        <p:txBody>
          <a:bodyPr/>
          <a:lstStyle/>
          <a:p>
            <a:r>
              <a:rPr lang="ru-RU" sz="1800" dirty="0">
                <a:solidFill>
                  <a:schemeClr val="accent1"/>
                </a:solidFill>
              </a:rPr>
              <a:t>Фадеев Э.И.| Щанкин А.С. | САМАРСКИЙ УН-Т</a:t>
            </a:r>
          </a:p>
        </p:txBody>
      </p:sp>
    </p:spTree>
    <p:extLst>
      <p:ext uri="{BB962C8B-B14F-4D97-AF65-F5344CB8AC3E}">
        <p14:creationId xmlns:p14="http://schemas.microsoft.com/office/powerpoint/2010/main" val="397054825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Эксперименты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8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D12F53-8198-1C99-A7A9-C651536CB2C3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C9D89-DF81-ABC7-8337-6C674717C2FA}"/>
              </a:ext>
            </a:extLst>
          </p:cNvPr>
          <p:cNvSpPr txBox="1"/>
          <p:nvPr/>
        </p:nvSpPr>
        <p:spPr>
          <a:xfrm>
            <a:off x="568400" y="1574373"/>
            <a:ext cx="478879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обнаружения аномальных событий на уровне кадров и пикселей в наборе данных Avenue и сравнение их с результатами двух современных подходов.</a:t>
            </a:r>
            <a:endParaRPr lang="ru-RU" sz="1900" dirty="0"/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478013C1-16F6-DBE7-7FEC-E35EA6C99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13142"/>
              </p:ext>
            </p:extLst>
          </p:nvPr>
        </p:nvGraphicFramePr>
        <p:xfrm>
          <a:off x="568400" y="2928337"/>
          <a:ext cx="4788791" cy="17691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8198">
                  <a:extLst>
                    <a:ext uri="{9D8B030D-6E8A-4147-A177-3AD203B41FA5}">
                      <a16:colId xmlns:a16="http://schemas.microsoft.com/office/drawing/2014/main" val="2597862956"/>
                    </a:ext>
                  </a:extLst>
                </a:gridCol>
                <a:gridCol w="1127136">
                  <a:extLst>
                    <a:ext uri="{9D8B030D-6E8A-4147-A177-3AD203B41FA5}">
                      <a16:colId xmlns:a16="http://schemas.microsoft.com/office/drawing/2014/main" val="2103603320"/>
                    </a:ext>
                  </a:extLst>
                </a:gridCol>
                <a:gridCol w="1023457">
                  <a:extLst>
                    <a:ext uri="{9D8B030D-6E8A-4147-A177-3AD203B41FA5}">
                      <a16:colId xmlns:a16="http://schemas.microsoft.com/office/drawing/2014/main" val="1595065716"/>
                    </a:ext>
                  </a:extLst>
                </a:gridCol>
              </a:tblGrid>
              <a:tr h="570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Method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Frame AUC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Pixel AUC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extLst>
                  <a:ext uri="{0D108BD9-81ED-4DB2-BD59-A6C34878D82A}">
                    <a16:rowId xmlns:a16="http://schemas.microsoft.com/office/drawing/2014/main" val="1617069292"/>
                  </a:ext>
                </a:extLst>
              </a:tr>
              <a:tr h="31388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Lu et al.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80.9%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92.9%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extLst>
                  <a:ext uri="{0D108BD9-81ED-4DB2-BD59-A6C34878D82A}">
                    <a16:rowId xmlns:a16="http://schemas.microsoft.com/office/drawing/2014/main" val="1121986729"/>
                  </a:ext>
                </a:extLst>
              </a:tr>
              <a:tr h="31388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Del Giorno et al.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78.3%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91.0%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extLst>
                  <a:ext uri="{0D108BD9-81ED-4DB2-BD59-A6C34878D82A}">
                    <a16:rowId xmlns:a16="http://schemas.microsoft.com/office/drawing/2014/main" val="3668298810"/>
                  </a:ext>
                </a:extLst>
              </a:tr>
              <a:tr h="57069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VGG-f conv5+one-class SVM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84.6%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93.5%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8100" marR="38100" marT="40640" marB="0"/>
                </a:tc>
                <a:extLst>
                  <a:ext uri="{0D108BD9-81ED-4DB2-BD59-A6C34878D82A}">
                    <a16:rowId xmlns:a16="http://schemas.microsoft.com/office/drawing/2014/main" val="12912579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0DE8D08-CE71-EAF2-A789-C523B44E16F7}"/>
              </a:ext>
            </a:extLst>
          </p:cNvPr>
          <p:cNvSpPr txBox="1"/>
          <p:nvPr/>
        </p:nvSpPr>
        <p:spPr>
          <a:xfrm>
            <a:off x="568400" y="4964377"/>
            <a:ext cx="47887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/>
              <a:t>Расширенные функции отображения для обнаружения аномального поведения на видео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5ED00C-1B50-9C1E-D376-DCB00F15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58" y="2829854"/>
            <a:ext cx="6087334" cy="1966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987F6A-C508-DE9F-C5C8-282BDE5ECB0B}"/>
              </a:ext>
            </a:extLst>
          </p:cNvPr>
          <p:cNvSpPr txBox="1"/>
          <p:nvPr/>
        </p:nvSpPr>
        <p:spPr>
          <a:xfrm>
            <a:off x="5585790" y="1568429"/>
            <a:ext cx="57587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Показатели обнаружения аномалий на уровне кадра (от 0 до 1), полученные </a:t>
            </a:r>
            <a:r>
              <a:rPr lang="en-US" sz="1900" dirty="0">
                <a:effectLst/>
              </a:rPr>
              <a:t>VGG-f conv5+one-class SVM</a:t>
            </a:r>
            <a:r>
              <a:rPr lang="ru-RU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платформой для тестового видео 4 в наборе данных Avenue.</a:t>
            </a:r>
            <a:endParaRPr lang="ru-RU" sz="1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5B2D8-9081-A9FF-58D7-7663B3C15CA7}"/>
              </a:ext>
            </a:extLst>
          </p:cNvPr>
          <p:cNvSpPr txBox="1"/>
          <p:nvPr/>
        </p:nvSpPr>
        <p:spPr>
          <a:xfrm>
            <a:off x="5585790" y="4959064"/>
            <a:ext cx="5993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Основные аномальные события представлены голубым цветом, а наши оценки проиллюстрированы красным.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6ED7D-1960-FB8D-65A7-AEAE1A54474F}"/>
              </a:ext>
            </a:extLst>
          </p:cNvPr>
          <p:cNvSpPr txBox="1"/>
          <p:nvPr/>
        </p:nvSpPr>
        <p:spPr>
          <a:xfrm>
            <a:off x="538579" y="1103367"/>
            <a:ext cx="47887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по набору данных Avenue</a:t>
            </a:r>
            <a:endParaRPr lang="ru-RU" sz="1900" dirty="0"/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DFFD5A46-B9F2-FE09-8A04-9E14CF1D6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3049" y="6403495"/>
            <a:ext cx="5901458" cy="274320"/>
          </a:xfrm>
        </p:spPr>
        <p:txBody>
          <a:bodyPr/>
          <a:lstStyle/>
          <a:p>
            <a:r>
              <a:rPr lang="ru-RU" sz="1800" dirty="0">
                <a:solidFill>
                  <a:schemeClr val="accent1"/>
                </a:solidFill>
              </a:rPr>
              <a:t>Фадеев Э.И.| Щанкин А.С. | САМАРСКИЙ УН-Т</a:t>
            </a:r>
          </a:p>
        </p:txBody>
      </p:sp>
    </p:spTree>
    <p:extLst>
      <p:ext uri="{BB962C8B-B14F-4D97-AF65-F5344CB8AC3E}">
        <p14:creationId xmlns:p14="http://schemas.microsoft.com/office/powerpoint/2010/main" val="34834144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1321" y="286143"/>
            <a:ext cx="7898675" cy="400110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  <a:latin typeface="Elektra Text Pro" panose="02000503030000020004" pitchFamily="50" charset="-52"/>
              </a:rPr>
              <a:t>Эксперименты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09953" y="6324371"/>
            <a:ext cx="46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CB11690-5800-4A0D-8C28-71894E2CF362}" type="slidenum">
              <a:rPr lang="ru-RU">
                <a:solidFill>
                  <a:schemeClr val="bg1"/>
                </a:solidFill>
                <a:latin typeface="Elektra Medium Pro" panose="02000803000000020004" pitchFamily="50" charset="-52"/>
              </a:rPr>
              <a:t>9</a:t>
            </a:fld>
            <a:endParaRPr lang="ru-RU" dirty="0">
              <a:solidFill>
                <a:schemeClr val="bg1"/>
              </a:solidFill>
              <a:latin typeface="Elektra Medium Pro" panose="02000803000000020004" pitchFamily="50" charset="-5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2597" y="2479390"/>
            <a:ext cx="3887334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/>
              <a:t>Истинно положительные (верхний ряд) и ложноположительные (нижний ряд) результаты обнаружения фреймворка на основе функций VGG-f и SVM одного класса. Примеры выбраны из набора данных Avenue.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F59B102-9275-3EC5-D03D-9A1ABF0329BF}"/>
              </a:ext>
            </a:extLst>
          </p:cNvPr>
          <p:cNvSpPr/>
          <p:nvPr/>
        </p:nvSpPr>
        <p:spPr>
          <a:xfrm>
            <a:off x="149087" y="6205101"/>
            <a:ext cx="10960866" cy="5613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11C37B-E02B-AA0F-5961-1D3C32FE9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97" y="1324366"/>
            <a:ext cx="6144002" cy="4618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A84BAE-4819-21B4-DED0-3CE6C574E368}"/>
              </a:ext>
            </a:extLst>
          </p:cNvPr>
          <p:cNvSpPr txBox="1"/>
          <p:nvPr/>
        </p:nvSpPr>
        <p:spPr>
          <a:xfrm>
            <a:off x="538579" y="1103367"/>
            <a:ext cx="478879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по набору данных Avenue</a:t>
            </a:r>
            <a:endParaRPr lang="ru-RU" sz="190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6ADBD5-2C5E-9379-93BD-E07AF3409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3049" y="6403495"/>
            <a:ext cx="5901458" cy="274320"/>
          </a:xfrm>
        </p:spPr>
        <p:txBody>
          <a:bodyPr/>
          <a:lstStyle/>
          <a:p>
            <a:r>
              <a:rPr lang="ru-RU" sz="1800" dirty="0">
                <a:solidFill>
                  <a:schemeClr val="accent1"/>
                </a:solidFill>
              </a:rPr>
              <a:t>Фадеев Э.И.| Щанкин А.С. | САМАРСКИЙ УН-Т</a:t>
            </a:r>
          </a:p>
        </p:txBody>
      </p:sp>
    </p:spTree>
    <p:extLst>
      <p:ext uri="{BB962C8B-B14F-4D97-AF65-F5344CB8AC3E}">
        <p14:creationId xmlns:p14="http://schemas.microsoft.com/office/powerpoint/2010/main" val="24618490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1022</TotalTime>
  <Words>999</Words>
  <Application>Microsoft Office PowerPoint</Application>
  <PresentationFormat>Широкоэкранный</PresentationFormat>
  <Paragraphs>165</Paragraphs>
  <Slides>13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Elektra Medium Pro</vt:lpstr>
      <vt:lpstr>Elektra Text Pro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Евгений Степанов</dc:creator>
  <cp:lastModifiedBy>Эльдар Фадеев</cp:lastModifiedBy>
  <cp:revision>28</cp:revision>
  <dcterms:created xsi:type="dcterms:W3CDTF">2016-03-09T10:31:39Z</dcterms:created>
  <dcterms:modified xsi:type="dcterms:W3CDTF">2024-05-30T17:39:26Z</dcterms:modified>
</cp:coreProperties>
</file>